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0"/>
  </p:notesMasterIdLst>
  <p:handoutMasterIdLst>
    <p:handoutMasterId r:id="rId31"/>
  </p:handoutMasterIdLst>
  <p:sldIdLst>
    <p:sldId id="779" r:id="rId6"/>
    <p:sldId id="798" r:id="rId7"/>
    <p:sldId id="766" r:id="rId8"/>
    <p:sldId id="784" r:id="rId9"/>
    <p:sldId id="781" r:id="rId10"/>
    <p:sldId id="785" r:id="rId11"/>
    <p:sldId id="799" r:id="rId12"/>
    <p:sldId id="757" r:id="rId13"/>
    <p:sldId id="786" r:id="rId14"/>
    <p:sldId id="787" r:id="rId15"/>
    <p:sldId id="783" r:id="rId16"/>
    <p:sldId id="800" r:id="rId17"/>
    <p:sldId id="788" r:id="rId18"/>
    <p:sldId id="780" r:id="rId19"/>
    <p:sldId id="789" r:id="rId20"/>
    <p:sldId id="790" r:id="rId21"/>
    <p:sldId id="791" r:id="rId22"/>
    <p:sldId id="793" r:id="rId23"/>
    <p:sldId id="796" r:id="rId24"/>
    <p:sldId id="794" r:id="rId25"/>
    <p:sldId id="795" r:id="rId26"/>
    <p:sldId id="797" r:id="rId27"/>
    <p:sldId id="801" r:id="rId28"/>
    <p:sldId id="7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798"/>
            <p14:sldId id="766"/>
            <p14:sldId id="784"/>
            <p14:sldId id="781"/>
            <p14:sldId id="785"/>
            <p14:sldId id="799"/>
            <p14:sldId id="757"/>
            <p14:sldId id="786"/>
            <p14:sldId id="787"/>
            <p14:sldId id="783"/>
            <p14:sldId id="800"/>
            <p14:sldId id="788"/>
            <p14:sldId id="780"/>
            <p14:sldId id="789"/>
            <p14:sldId id="790"/>
            <p14:sldId id="791"/>
            <p14:sldId id="793"/>
            <p14:sldId id="796"/>
            <p14:sldId id="794"/>
            <p14:sldId id="795"/>
            <p14:sldId id="797"/>
            <p14:sldId id="801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B00"/>
    <a:srgbClr val="FCEAD6"/>
    <a:srgbClr val="91D900"/>
    <a:srgbClr val="DADC00"/>
    <a:srgbClr val="3C6BCC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3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9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1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19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4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32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4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3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58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0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22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7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3/13/20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3/13/20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Jeremy Bartley &amp; Kristian Ekenes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Best practices for building web apps that visualize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view resolution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13009" y="1585464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4444" y="1418354"/>
            <a:ext cx="3754547" cy="13918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3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10.5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~2.8s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56537" y="1479204"/>
            <a:ext cx="3729520" cy="12744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2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836713" y="5825310"/>
            <a:ext cx="233000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30,316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478183" y="5836203"/>
            <a:ext cx="308622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Only 62,313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6" name="Picture 5" descr="A picture containing table, computer, animal&#10;&#10;Description automatically generated">
            <a:extLst>
              <a:ext uri="{FF2B5EF4-FFF2-40B4-BE49-F238E27FC236}">
                <a16:creationId xmlns:a16="http://schemas.microsoft.com/office/drawing/2014/main" id="{786A23D6-5429-B54D-A7B9-2E821B824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046" y="2852652"/>
            <a:ext cx="3547083" cy="2786035"/>
          </a:xfrm>
          <a:prstGeom prst="rect">
            <a:avLst/>
          </a:prstGeom>
        </p:spPr>
      </p:pic>
      <p:pic>
        <p:nvPicPr>
          <p:cNvPr id="11" name="Picture 10" descr="A picture containing table, lit, computer, purple&#10;&#10;Description automatically generated">
            <a:extLst>
              <a:ext uri="{FF2B5EF4-FFF2-40B4-BE49-F238E27FC236}">
                <a16:creationId xmlns:a16="http://schemas.microsoft.com/office/drawing/2014/main" id="{F5E7508D-87A8-454F-97BC-250BAF673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725" y="2837684"/>
            <a:ext cx="3814930" cy="27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63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CEAD6"/>
                </a:solidFill>
              </a:rPr>
              <a:t>Clustering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39493192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Working with different geometry types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74082959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Thinning geometries and attributes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09022256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One Ocean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AC9843-6C15-B442-B7A0-B50D3DBBA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979" y="1732705"/>
            <a:ext cx="6067590" cy="3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474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3E064-C506-504B-A1B4-3A87458D97E6}"/>
              </a:ext>
            </a:extLst>
          </p:cNvPr>
          <p:cNvSpPr txBox="1"/>
          <p:nvPr/>
        </p:nvSpPr>
        <p:spPr>
          <a:xfrm>
            <a:off x="6831723" y="1755228"/>
            <a:ext cx="4846415" cy="40324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A3384-EB05-4641-91DD-4175CE3C7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4151"/>
            <a:ext cx="12192000" cy="55696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0ED036-E13E-D146-A982-F8546CCD2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82" y="1613033"/>
            <a:ext cx="3338779" cy="3239999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B9C40D-DB89-534F-BA72-C3080CB3526A}"/>
              </a:ext>
            </a:extLst>
          </p:cNvPr>
          <p:cNvSpPr/>
          <p:nvPr/>
        </p:nvSpPr>
        <p:spPr bwMode="auto">
          <a:xfrm>
            <a:off x="9122979" y="2417379"/>
            <a:ext cx="1229711" cy="135408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233C7D-1FB9-F344-8C27-42B6D9334FD5}"/>
              </a:ext>
            </a:extLst>
          </p:cNvPr>
          <p:cNvCxnSpPr>
            <a:cxnSpLocks/>
          </p:cNvCxnSpPr>
          <p:nvPr/>
        </p:nvCxnSpPr>
        <p:spPr bwMode="auto">
          <a:xfrm>
            <a:off x="6325290" y="1585601"/>
            <a:ext cx="2797689" cy="831778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709889-A383-6D4A-936C-CE980B9680F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25290" y="3771466"/>
            <a:ext cx="2797689" cy="1111077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2623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/>
              <a:t>Know your data!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52 million points!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&gt; 4 GB of data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Points at every ¼ degree of </a:t>
            </a:r>
            <a:r>
              <a:rPr lang="en-US" sz="2400" dirty="0" err="1"/>
              <a:t>lat</a:t>
            </a:r>
            <a:r>
              <a:rPr lang="en-US" sz="2400" dirty="0"/>
              <a:t>/</a:t>
            </a:r>
            <a:r>
              <a:rPr lang="en-US" sz="2400" dirty="0" err="1"/>
              <a:t>lon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Up to 102 points stacked at each location (from surface to ~5,000m depth)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12 attributes per point (temperature, salinity, phosphate, silicates, EMU cluster, etc.)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8028CF-309B-004F-AB45-DE81A1526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785" y="980525"/>
            <a:ext cx="5199589" cy="3357215"/>
          </a:xfrm>
          <a:prstGeom prst="rect">
            <a:avLst/>
          </a:prstGeom>
        </p:spPr>
      </p:pic>
      <p:pic>
        <p:nvPicPr>
          <p:cNvPr id="32" name="Picture 31" descr="A lit up city at night&#10;&#10;Description automatically generated">
            <a:extLst>
              <a:ext uri="{FF2B5EF4-FFF2-40B4-BE49-F238E27FC236}">
                <a16:creationId xmlns:a16="http://schemas.microsoft.com/office/drawing/2014/main" id="{3A6F487C-4C00-FB45-A9F7-8828BBBA3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954" y="4454231"/>
            <a:ext cx="4238609" cy="2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6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1: Generalization </a:t>
            </a:r>
          </a:p>
          <a:p>
            <a:pPr algn="l" eaLnBrk="0" hangingPunct="0"/>
            <a:r>
              <a:rPr lang="en-US" sz="2400" b="1" dirty="0"/>
              <a:t>One point per </a:t>
            </a:r>
            <a:r>
              <a:rPr lang="en-US" sz="2400" b="1" dirty="0" err="1"/>
              <a:t>x,y</a:t>
            </a:r>
            <a:r>
              <a:rPr lang="en-US" sz="2400" b="1" dirty="0"/>
              <a:t> location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Flatten the table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spatial join or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table pivot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677,109</a:t>
            </a:r>
            <a:r>
              <a:rPr lang="en-US" sz="2400" dirty="0"/>
              <a:t> features. Data is now one row per </a:t>
            </a:r>
            <a:r>
              <a:rPr lang="en-US" sz="2400" dirty="0" err="1"/>
              <a:t>x,y</a:t>
            </a:r>
            <a:r>
              <a:rPr lang="en-US" sz="2400" dirty="0"/>
              <a:t> location with fields for each attribute at each depth level.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New problem – Now we have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1,224 fields.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2D8C-797E-1E49-81B3-8EAD4863F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020" y="1068623"/>
            <a:ext cx="4646967" cy="51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052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2: Generalization </a:t>
            </a:r>
          </a:p>
          <a:p>
            <a:pPr algn="l" eaLnBrk="0" hangingPunct="0"/>
            <a:r>
              <a:rPr lang="en-US" sz="2400" b="1" dirty="0"/>
              <a:t>Geometry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Thin points to every ½ degree ( ¼ degree resolution is too high for worldwide views)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84,711</a:t>
            </a:r>
            <a:r>
              <a:rPr lang="en-US" sz="2400" dirty="0"/>
              <a:t> features! A reasonable number to work with.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E255C-B16C-E943-AEEC-AD20E2820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608" y="1072561"/>
            <a:ext cx="4869138" cy="5294597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83F29C-99A4-3949-8E6A-7FB6EF9F2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784" y="1563858"/>
            <a:ext cx="6208433" cy="41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9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94366-4DC4-FA47-9B3E-4339454D3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09" y="1247210"/>
            <a:ext cx="10406231" cy="48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508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8132904" cy="381195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considerations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What the JS API and ArcGIS platform do for you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Optimizing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1052102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Feature Services limit you to 1,024 fields.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 removed ~300 fields and was able to publish the service.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Remaining problems: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960 fields is still too much data to work with on the client.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Setting </a:t>
            </a:r>
            <a:r>
              <a:rPr lang="en-US" sz="2400" dirty="0" err="1"/>
              <a:t>outFields</a:t>
            </a:r>
            <a:r>
              <a:rPr lang="en-US" sz="2400" dirty="0"/>
              <a:t> to one attribute for every depth level results in huge query string requiring the POST method (not cacheable)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890A-2BDD-9243-B14C-A140E315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349" y="1291768"/>
            <a:ext cx="5314565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637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Create hosted Feature View and restrict fields to only the ones you need.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~300 fields (useable)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Queries can request </a:t>
            </a:r>
            <a:r>
              <a:rPr lang="en-US" sz="2400" dirty="0" err="1"/>
              <a:t>outFields</a:t>
            </a:r>
            <a:r>
              <a:rPr lang="en-US" sz="2400" dirty="0"/>
              <a:t> using [“*”], which can be cached.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 </a:t>
            </a:r>
            <a:r>
              <a:rPr lang="en-US" sz="2400" dirty="0" err="1"/>
              <a:t>maxAge</a:t>
            </a:r>
            <a:r>
              <a:rPr lang="en-US" sz="2400" dirty="0"/>
              <a:t> on tiles to 1 hour.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A867C-F4A8-2D45-85CF-66806888F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73" y="1257435"/>
            <a:ext cx="5733751" cy="51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453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4: Request data up front</a:t>
            </a:r>
          </a:p>
          <a:p>
            <a:pPr algn="l" eaLnBrk="0" hangingPunct="0"/>
            <a:r>
              <a:rPr lang="en-US" sz="2400" b="1" dirty="0"/>
              <a:t>For client-side goodness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Costs: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/>
              <a:t>Still loads </a:t>
            </a:r>
            <a:r>
              <a:rPr lang="en-US" sz="2400" dirty="0"/>
              <a:t>280 MB of data!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Not useable for mobile 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load time is longer, but…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UX is a lot nicer once the data loads.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AFB2-92BF-7745-BDFD-37C11D4D8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51" y="3055172"/>
            <a:ext cx="5757995" cy="312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58D46-BDA0-BB45-B415-662233DE8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225" y="1129609"/>
            <a:ext cx="3337245" cy="17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836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59"/>
            <a:ext cx="8132904" cy="43714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The ArcGIS platform does a lot behind the scenes to optimize your data and apps when loading large </a:t>
            </a:r>
            <a:r>
              <a:rPr lang="en-US" sz="2400" dirty="0" err="1"/>
              <a:t>abounts</a:t>
            </a:r>
            <a:r>
              <a:rPr lang="en-US" sz="2400" dirty="0"/>
              <a:t> of data, but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do more to optimize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7690891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Jeremy Bartley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683723" cy="1477328"/>
          </a:xfrm>
        </p:spPr>
        <p:txBody>
          <a:bodyPr/>
          <a:lstStyle/>
          <a:p>
            <a:r>
              <a:rPr lang="en-US" dirty="0"/>
              <a:t>Considerations before you start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Considerations before you start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Know your audience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Just a few specialized users?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Public or private?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Potential to go viral?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Desktop only?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Mobile and tablets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Generalization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Choose an appropriate geometry type for scale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number of features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vertices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033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the JS API &amp; ArcGIS platform do for you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3268943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JS API and platform efficiency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Cacheable feature tiles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p</a:t>
            </a:r>
            <a:r>
              <a:rPr lang="en-US" sz="2400" dirty="0" err="1">
                <a:ea typeface="+mn-ea"/>
                <a:cs typeface="+mn-cs"/>
              </a:rPr>
              <a:t>bf</a:t>
            </a:r>
            <a:r>
              <a:rPr lang="en-US" sz="2400" dirty="0">
                <a:ea typeface="+mn-ea"/>
                <a:cs typeface="+mn-cs"/>
              </a:rPr>
              <a:t> que</a:t>
            </a:r>
            <a:r>
              <a:rPr lang="en-US" sz="2400" dirty="0"/>
              <a:t>ries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Quantization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Compression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Dynamic attribute requests</a:t>
            </a:r>
          </a:p>
        </p:txBody>
      </p:sp>
    </p:spTree>
    <p:extLst>
      <p:ext uri="{BB962C8B-B14F-4D97-AF65-F5344CB8AC3E}">
        <p14:creationId xmlns:p14="http://schemas.microsoft.com/office/powerpoint/2010/main" val="376294219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Scale-dependent filtering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52624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3008944"/>
            <a:ext cx="4527741" cy="1169551"/>
          </a:xfrm>
        </p:spPr>
        <p:txBody>
          <a:bodyPr/>
          <a:lstStyle/>
          <a:p>
            <a:r>
              <a:rPr lang="en-US" dirty="0"/>
              <a:t>Water distribution pipes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6B6EE-D5C1-AC4C-A3FD-8CE389AED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396" y="1715538"/>
            <a:ext cx="5958500" cy="3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35922" y="1462611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4" name="Picture 3" descr="A picture containing indoor, table, computer, lit&#10;&#10;Description automatically generated">
            <a:extLst>
              <a:ext uri="{FF2B5EF4-FFF2-40B4-BE49-F238E27FC236}">
                <a16:creationId xmlns:a16="http://schemas.microsoft.com/office/drawing/2014/main" id="{C2EB70D2-DBC5-D441-A9CE-5FCFF1DDD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81" y="2871102"/>
            <a:ext cx="3597052" cy="2810624"/>
          </a:xfrm>
          <a:prstGeom prst="rect">
            <a:avLst/>
          </a:prstGeom>
        </p:spPr>
      </p:pic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AD8E4B-0206-2443-9DC4-848AC8399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64" y="2871102"/>
            <a:ext cx="3683360" cy="281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8842" y="1430139"/>
            <a:ext cx="3591979" cy="12860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300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10847" y="1425092"/>
            <a:ext cx="3729520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150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14.7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~5s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498594" y="5836661"/>
            <a:ext cx="3090269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Still 107,256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667262" y="5830052"/>
            <a:ext cx="2335285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358,921 features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357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871</Words>
  <Application>Microsoft Macintosh PowerPoint</Application>
  <PresentationFormat>Widescreen</PresentationFormat>
  <Paragraphs>179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Lucida Grande</vt:lpstr>
      <vt:lpstr>Esri_Corporate_Template-Dark</vt:lpstr>
      <vt:lpstr>Best practices for building web apps that visualize large datasets</vt:lpstr>
      <vt:lpstr>PowerPoint Presentation</vt:lpstr>
      <vt:lpstr>Considerations before you start development</vt:lpstr>
      <vt:lpstr>PowerPoint Presentation</vt:lpstr>
      <vt:lpstr>Behind the scenes</vt:lpstr>
      <vt:lpstr>PowerPoint Presentation</vt:lpstr>
      <vt:lpstr>Visualization techniques</vt:lpstr>
      <vt:lpstr>Water distribution pipes</vt:lpstr>
      <vt:lpstr>PowerPoint Presentation</vt:lpstr>
      <vt:lpstr>PowerPoint Presentation</vt:lpstr>
      <vt:lpstr>Visualization techniques</vt:lpstr>
      <vt:lpstr>Data prep and processing</vt:lpstr>
      <vt:lpstr>Data prep and processing</vt:lpstr>
      <vt:lpstr>One 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2020-03-13T22:59:03Z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